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377" r:id="rId3"/>
    <p:sldId id="356" r:id="rId4"/>
    <p:sldId id="379" r:id="rId5"/>
    <p:sldId id="364" r:id="rId6"/>
    <p:sldId id="370" r:id="rId7"/>
    <p:sldId id="374" r:id="rId8"/>
    <p:sldId id="375" r:id="rId9"/>
    <p:sldId id="359" r:id="rId10"/>
    <p:sldId id="360" r:id="rId11"/>
    <p:sldId id="361" r:id="rId12"/>
    <p:sldId id="369" r:id="rId13"/>
    <p:sldId id="365" r:id="rId14"/>
    <p:sldId id="363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A6A"/>
    <a:srgbClr val="2BF944"/>
    <a:srgbClr val="FFFF00"/>
    <a:srgbClr val="FFFF66"/>
    <a:srgbClr val="F88EA2"/>
    <a:srgbClr val="F2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71203" autoAdjust="0"/>
  </p:normalViewPr>
  <p:slideViewPr>
    <p:cSldViewPr>
      <p:cViewPr>
        <p:scale>
          <a:sx n="106" d="100"/>
          <a:sy n="106" d="100"/>
        </p:scale>
        <p:origin x="-176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A2DDC-8794-48D9-9CDE-D3F55356034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BA7AD-4455-4584-9206-4401E2CC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5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1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5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1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0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2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6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4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4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7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42B1-BBA1-4B5A-A33D-0417AAD61DC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5C31-6C68-458B-9541-AA7AF98A9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0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w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.wmf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1.jpeg"/><Relationship Id="rId5" Type="http://schemas.openxmlformats.org/officeDocument/2006/relationships/hyperlink" Target="http://www.mfwo.ru/" TargetMode="External"/><Relationship Id="rId4" Type="http://schemas.openxmlformats.org/officeDocument/2006/relationships/hyperlink" Target="mailto:OKlementieva@wildorchid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w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2.wm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PRODUCTION PLATFORM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3" descr="C:\Users\nallakhverdyan\AppData\Local\Microsoft\Windows\Temporary Internet Files\Content.Outlook\O1YEG3DT\WO_Для презентации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7" b="48950"/>
          <a:stretch>
            <a:fillRect/>
          </a:stretch>
        </p:blipFill>
        <p:spPr bwMode="auto">
          <a:xfrm>
            <a:off x="107504" y="260648"/>
            <a:ext cx="90364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лашки_1 .wmf"/>
          <p:cNvPicPr/>
          <p:nvPr/>
        </p:nvPicPr>
        <p:blipFill>
          <a:blip r:embed="rId3" cstate="print"/>
          <a:srcRect l="66252"/>
          <a:stretch>
            <a:fillRect/>
          </a:stretch>
        </p:blipFill>
        <p:spPr>
          <a:xfrm>
            <a:off x="3059832" y="2132856"/>
            <a:ext cx="2952328" cy="707132"/>
          </a:xfrm>
          <a:prstGeom prst="rect">
            <a:avLst/>
          </a:prstGeom>
        </p:spPr>
      </p:pic>
      <p:pic>
        <p:nvPicPr>
          <p:cNvPr id="11" name="Рисунок 10" descr="плашки цвет-0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5733256"/>
            <a:ext cx="7668344" cy="724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116632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0872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Additional capability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9" y="1484784"/>
          <a:ext cx="6624736" cy="4536504"/>
        </p:xfrm>
        <a:graphic>
          <a:graphicData uri="http://schemas.openxmlformats.org/drawingml/2006/table">
            <a:tbl>
              <a:tblPr/>
              <a:tblGrid>
                <a:gridCol w="2192008"/>
                <a:gridCol w="4432728"/>
              </a:tblGrid>
              <a:tr h="369251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equipment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Example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5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Laser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Molding machine </a:t>
                      </a:r>
                    </a:p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(molding cups of knitted fabrics and textile materials)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ACA01C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3622B93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132856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4149080"/>
            <a:ext cx="2376264" cy="1656184"/>
          </a:xfrm>
          <a:prstGeom prst="rect">
            <a:avLst/>
          </a:prstGeom>
        </p:spPr>
      </p:pic>
      <p:pic>
        <p:nvPicPr>
          <p:cNvPr id="14" name="Рисунок 13" descr="плашки_1 .wm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9632" y="476672"/>
            <a:ext cx="7488832" cy="4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116632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15616" y="1700808"/>
          <a:ext cx="6624736" cy="4392488"/>
        </p:xfrm>
        <a:graphic>
          <a:graphicData uri="http://schemas.openxmlformats.org/drawingml/2006/table">
            <a:tbl>
              <a:tblPr/>
              <a:tblGrid>
                <a:gridCol w="2232248"/>
                <a:gridCol w="4392488"/>
              </a:tblGrid>
              <a:tr h="223347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equipment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Example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98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Embroidery machine with program control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embroidery regular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Combined embroidery (embroidery satin + sequins)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Cords embroidery with beads, sequins, bugle beads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7" descr="959AA3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04864"/>
            <a:ext cx="1485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9B5760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204864"/>
            <a:ext cx="1504950" cy="98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FE13D3A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573016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169783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573016"/>
            <a:ext cx="1515204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3EDD3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941168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942656" y="1052736"/>
            <a:ext cx="282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Additional capability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Рисунок 16" descr="плашки_1 .wmf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9632" y="476672"/>
            <a:ext cx="7488832" cy="4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90872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Cutting capacity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5" name="Picture 1" descr="R:\Департамент швейного производства\Общая\Выставка\IMG_5952 -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25144"/>
            <a:ext cx="2808312" cy="1899517"/>
          </a:xfrm>
          <a:prstGeom prst="rect">
            <a:avLst/>
          </a:prstGeom>
          <a:noFill/>
        </p:spPr>
      </p:pic>
      <p:pic>
        <p:nvPicPr>
          <p:cNvPr id="11266" name="Picture 2" descr="R:\Департамент швейного производства\Общая\Выставка\IMG_5781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74565"/>
            <a:ext cx="2664296" cy="1822787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1340769"/>
          <a:ext cx="7704856" cy="3230490"/>
        </p:xfrm>
        <a:graphic>
          <a:graphicData uri="http://schemas.openxmlformats.org/drawingml/2006/table">
            <a:tbl>
              <a:tblPr/>
              <a:tblGrid>
                <a:gridCol w="3483597"/>
                <a:gridCol w="4221259"/>
              </a:tblGrid>
              <a:tr h="336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Smolensk district, Gagarin, Russia, 180 km. away from Moscow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operators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cutting tool, q-ty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Additional facilities, q-ty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Definition of facilities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loth-cutting machine GERBER CUTTER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GTxL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psc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.,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loth spreading machine GERBER SPREADER XLS 125 - 2 pcs.,                                                                    Drawing-cutting machine KURIS - 2 pcs.,                                                                      Drawing-cutting machine HOFFMAN - 1 pcs.,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Laser cut machine RABBIT 600*900,                                 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Fabric Measuring-and-inspecting machine* - 2 pcs.,                                                                              Plotter INFINITY,   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Automatic pattern lay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program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AccuNest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Gerber)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Main specialization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Middle and sheer cutting, including textile fabric and lace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42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Width of the material - not more than 1,70 m.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Roll diameter - not more than 0,4 m.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Roll weight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not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more than 60 kg.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плашки_1 .wm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1640" y="491143"/>
            <a:ext cx="7488832" cy="4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116632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90872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Our offers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70080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  Goods made on commission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  Product development (pattern making, grading)</a:t>
            </a:r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  </a:t>
            </a:r>
            <a:r>
              <a:rPr lang="en-US" sz="1600" dirty="0" smtClean="0"/>
              <a:t>Development of technical documentation for production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  Selection of materials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   Cutting </a:t>
            </a:r>
            <a:endParaRPr lang="ru-RU" sz="1600" dirty="0" smtClean="0">
              <a:latin typeface="Calibri" pitchFamily="34" charset="0"/>
            </a:endParaRPr>
          </a:p>
        </p:txBody>
      </p:sp>
      <p:pic>
        <p:nvPicPr>
          <p:cNvPr id="12" name="Рисунок 11" descr="Стенд_900х2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340768"/>
            <a:ext cx="1715983" cy="4680520"/>
          </a:xfrm>
          <a:prstGeom prst="rect">
            <a:avLst/>
          </a:prstGeom>
        </p:spPr>
      </p:pic>
      <p:pic>
        <p:nvPicPr>
          <p:cNvPr id="7" name="Рисунок 6" descr="плашки_1 .wm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9632" y="476672"/>
            <a:ext cx="74888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116632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908720"/>
            <a:ext cx="276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Contact Information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484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/>
              <a:t>Russia</a:t>
            </a:r>
            <a:r>
              <a:rPr lang="ru-RU" dirty="0" smtClean="0"/>
              <a:t>, </a:t>
            </a:r>
            <a:r>
              <a:rPr lang="en-US" dirty="0" smtClean="0"/>
              <a:t>Moscow</a:t>
            </a:r>
          </a:p>
          <a:p>
            <a:pPr>
              <a:buNone/>
            </a:pPr>
            <a:r>
              <a:rPr lang="en-US" dirty="0" smtClean="0"/>
              <a:t>Tel</a:t>
            </a:r>
            <a:r>
              <a:rPr lang="ru-RU" dirty="0" smtClean="0"/>
              <a:t>.: +7 (495) 225-24-25</a:t>
            </a:r>
          </a:p>
          <a:p>
            <a:pPr>
              <a:buNone/>
            </a:pPr>
            <a:r>
              <a:rPr lang="en-US" dirty="0" smtClean="0"/>
              <a:t>Fax</a:t>
            </a:r>
            <a:r>
              <a:rPr lang="ru-RU" dirty="0" smtClean="0"/>
              <a:t>: +7 (495) 644-34-00</a:t>
            </a:r>
          </a:p>
          <a:p>
            <a:pPr>
              <a:buNone/>
            </a:pPr>
            <a:r>
              <a:rPr lang="en-US" dirty="0" smtClean="0"/>
              <a:t>Mobile</a:t>
            </a:r>
            <a:r>
              <a:rPr lang="ru-RU" dirty="0" smtClean="0"/>
              <a:t>: +7 (968) 712-59-80</a:t>
            </a:r>
          </a:p>
          <a:p>
            <a:pPr>
              <a:buNone/>
            </a:pPr>
            <a:r>
              <a:rPr lang="ru-RU" dirty="0" err="1" smtClean="0"/>
              <a:t>E-mail</a:t>
            </a:r>
            <a:r>
              <a:rPr lang="ru-RU" dirty="0" smtClean="0"/>
              <a:t>: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OKlementieva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@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wildorchid.ru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Web</a:t>
            </a:r>
            <a:r>
              <a:rPr lang="ru-RU" dirty="0" smtClean="0"/>
              <a:t>: </a:t>
            </a:r>
            <a:r>
              <a:rPr lang="en-US" b="1" dirty="0" smtClean="0">
                <a:hlinkClick r:id="rId5"/>
              </a:rPr>
              <a:t>www.mfwo.ru</a:t>
            </a:r>
            <a:endParaRPr lang="en-US" b="1" dirty="0" smtClean="0"/>
          </a:p>
          <a:p>
            <a:endParaRPr lang="ru-RU" dirty="0" smtClean="0"/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Рисунок 12" descr="Triada_Открытка - 2_150х100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284984"/>
            <a:ext cx="3744416" cy="2592288"/>
          </a:xfrm>
          <a:prstGeom prst="rect">
            <a:avLst/>
          </a:prstGeom>
        </p:spPr>
      </p:pic>
      <p:pic>
        <p:nvPicPr>
          <p:cNvPr id="14" name="Рисунок 13" descr="IMG_4629 -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3816424" cy="2592288"/>
          </a:xfrm>
          <a:prstGeom prst="rect">
            <a:avLst/>
          </a:prstGeom>
        </p:spPr>
      </p:pic>
      <p:pic>
        <p:nvPicPr>
          <p:cNvPr id="11" name="Рисунок 10" descr="плашки_1 .wmf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9632" y="476673"/>
            <a:ext cx="756084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404664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77768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19675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About us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27687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/>
              <a:t>Our specialization is lingerie, </a:t>
            </a:r>
            <a:r>
              <a:rPr lang="en-US" dirty="0" err="1" smtClean="0"/>
              <a:t>homewear</a:t>
            </a:r>
            <a:r>
              <a:rPr lang="en-US" dirty="0" smtClean="0"/>
              <a:t> and beachwear’s development and production.</a:t>
            </a:r>
          </a:p>
          <a:p>
            <a:r>
              <a:rPr lang="en-US" dirty="0" smtClean="0"/>
              <a:t>We produce products for «Wild Orchid», «Bustier» and «Defile» retail chains.</a:t>
            </a:r>
            <a:endParaRPr lang="ru-RU" dirty="0" smtClean="0"/>
          </a:p>
          <a:p>
            <a:r>
              <a:rPr lang="en-US" dirty="0" smtClean="0"/>
              <a:t>We produce 2 </a:t>
            </a:r>
            <a:r>
              <a:rPr lang="en-US" dirty="0" err="1" smtClean="0"/>
              <a:t>mln</a:t>
            </a:r>
            <a:r>
              <a:rPr lang="en-US" dirty="0" smtClean="0"/>
              <a:t>. pcs. per year. </a:t>
            </a:r>
            <a:endParaRPr lang="ru-RU" dirty="0" smtClean="0"/>
          </a:p>
          <a:p>
            <a:r>
              <a:rPr lang="en-US" dirty="0" smtClean="0"/>
              <a:t>We have production facilities in Russia and in Ukraine. </a:t>
            </a:r>
            <a:endParaRPr lang="ru-RU" dirty="0"/>
          </a:p>
        </p:txBody>
      </p:sp>
      <p:pic>
        <p:nvPicPr>
          <p:cNvPr id="14" name="Рисунок 13" descr="плашки_1 .w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692696"/>
            <a:ext cx="7488832" cy="489585"/>
          </a:xfrm>
          <a:prstGeom prst="rect">
            <a:avLst/>
          </a:prstGeom>
        </p:spPr>
      </p:pic>
      <p:pic>
        <p:nvPicPr>
          <p:cNvPr id="11" name="Рисунок 10" descr="B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653136"/>
            <a:ext cx="1800200" cy="720080"/>
          </a:xfrm>
          <a:prstGeom prst="rect">
            <a:avLst/>
          </a:prstGeom>
        </p:spPr>
      </p:pic>
      <p:pic>
        <p:nvPicPr>
          <p:cNvPr id="15" name="Рисунок 14" descr="W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293096"/>
            <a:ext cx="1800200" cy="1152128"/>
          </a:xfrm>
          <a:prstGeom prst="rect">
            <a:avLst/>
          </a:prstGeom>
        </p:spPr>
      </p:pic>
      <p:pic>
        <p:nvPicPr>
          <p:cNvPr id="16" name="Рисунок 15" descr="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509120"/>
            <a:ext cx="158417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188640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98072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Production capacity of our factories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3" name="Picture 3" descr="R:\Департамент швейного производства\Общая\Выставка\IMG_6239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3456384" cy="2213241"/>
          </a:xfrm>
          <a:prstGeom prst="rect">
            <a:avLst/>
          </a:prstGeom>
          <a:noFill/>
        </p:spPr>
      </p:pic>
      <p:pic>
        <p:nvPicPr>
          <p:cNvPr id="30724" name="Picture 4" descr="R:\Департамент швейного производства\Общая\Выставка\IMG_6044 -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2895" y="3717032"/>
            <a:ext cx="3661593" cy="2253803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1484784"/>
          <a:ext cx="8496943" cy="1844163"/>
        </p:xfrm>
        <a:graphic>
          <a:graphicData uri="http://schemas.openxmlformats.org/drawingml/2006/table">
            <a:tbl>
              <a:tblPr/>
              <a:tblGrid>
                <a:gridCol w="1731415"/>
                <a:gridCol w="2341914"/>
                <a:gridCol w="2161766"/>
                <a:gridCol w="2261848"/>
              </a:tblGrid>
              <a:tr h="297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Database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Gagarin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Gol'evo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Ukraine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Space of sewing workshops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1450 sq. m.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280 sq. m.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450 sq. m.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Smolensk district, Gagarin, Russia, 180 km. away from Moscow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Administrative building of Terminal Euroservice Co.Ltd, Golievo village, Krasnogorsk district, Moscow region, Russia, 5 km. away from Moscow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Lubny region, Ukraine, 190 km. away from Kiev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operators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плашки_1 .wm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9632" y="476672"/>
            <a:ext cx="7488832" cy="4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37601" y="328010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98072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Manufacturing cost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 descr="плашки_1 .w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476672"/>
            <a:ext cx="7488832" cy="4895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844" y="1428736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MOQ for Gagarin factory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en-US" dirty="0" smtClean="0">
                <a:latin typeface="Calibri" pitchFamily="34" charset="0"/>
              </a:rPr>
              <a:t>1500 </a:t>
            </a:r>
            <a:r>
              <a:rPr lang="en-US" dirty="0" err="1" smtClean="0">
                <a:latin typeface="Calibri" pitchFamily="34" charset="0"/>
              </a:rPr>
              <a:t>pcs</a:t>
            </a:r>
            <a:r>
              <a:rPr lang="en-US" dirty="0" smtClean="0">
                <a:latin typeface="Calibri" pitchFamily="34" charset="0"/>
              </a:rPr>
              <a:t>., min for item – 500 </a:t>
            </a:r>
            <a:r>
              <a:rPr lang="en-US" dirty="0" err="1" smtClean="0">
                <a:latin typeface="Calibri" pitchFamily="34" charset="0"/>
              </a:rPr>
              <a:t>pcs</a:t>
            </a:r>
            <a:r>
              <a:rPr lang="en-US" dirty="0" smtClean="0">
                <a:latin typeface="Calibri" pitchFamily="34" charset="0"/>
              </a:rPr>
              <a:t>. </a:t>
            </a:r>
            <a:endParaRPr lang="ru-RU" dirty="0" smtClean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9058" y="1857364"/>
            <a:ext cx="978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Gagarin </a:t>
            </a:r>
            <a:endParaRPr lang="ru-RU" b="1" dirty="0" smtClean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3217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 </a:t>
            </a:r>
            <a:endParaRPr lang="ru-RU" b="1" dirty="0" smtClean="0">
              <a:latin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32298"/>
              </p:ext>
            </p:extLst>
          </p:nvPr>
        </p:nvGraphicFramePr>
        <p:xfrm>
          <a:off x="1619668" y="2276301"/>
          <a:ext cx="6264699" cy="1224137"/>
        </p:xfrm>
        <a:graphic>
          <a:graphicData uri="http://schemas.openxmlformats.org/drawingml/2006/table">
            <a:tbl>
              <a:tblPr/>
              <a:tblGrid>
                <a:gridCol w="1640757"/>
                <a:gridCol w="1566174"/>
                <a:gridCol w="1545601"/>
                <a:gridCol w="1512167"/>
              </a:tblGrid>
              <a:tr h="357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per item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500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999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3000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– and more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ost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per minute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RUB*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8.50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MOQ,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42876" y="3643314"/>
            <a:ext cx="678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Calibri" pitchFamily="34" charset="0"/>
              </a:rPr>
              <a:t>Gol’evo</a:t>
            </a:r>
            <a:r>
              <a:rPr lang="en-US" dirty="0" smtClean="0">
                <a:latin typeface="Calibri" pitchFamily="34" charset="0"/>
              </a:rPr>
              <a:t> factory</a:t>
            </a:r>
            <a:endParaRPr lang="ru-RU" sz="1400" dirty="0" smtClean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9058" y="4000504"/>
            <a:ext cx="953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itchFamily="34" charset="0"/>
              </a:rPr>
              <a:t>Gol’evo</a:t>
            </a:r>
            <a:r>
              <a:rPr lang="en-US" b="1" dirty="0" smtClean="0">
                <a:latin typeface="Calibri" pitchFamily="34" charset="0"/>
              </a:rPr>
              <a:t> </a:t>
            </a:r>
            <a:endParaRPr lang="ru-RU" b="1" dirty="0" smtClean="0">
              <a:latin typeface="Calibri" pitchFamily="34" charset="0"/>
            </a:endParaRPr>
          </a:p>
        </p:txBody>
      </p:sp>
      <p:graphicFrame>
        <p:nvGraphicFramePr>
          <p:cNvPr id="18" name="Table 10"/>
          <p:cNvGraphicFramePr>
            <a:graphicFrameLocks noGrp="1"/>
          </p:cNvGraphicFramePr>
          <p:nvPr/>
        </p:nvGraphicFramePr>
        <p:xfrm>
          <a:off x="2571736" y="4286256"/>
          <a:ext cx="3206931" cy="790782"/>
        </p:xfrm>
        <a:graphic>
          <a:graphicData uri="http://schemas.openxmlformats.org/drawingml/2006/table">
            <a:tbl>
              <a:tblPr/>
              <a:tblGrid>
                <a:gridCol w="1622755"/>
                <a:gridCol w="1584176"/>
              </a:tblGrid>
              <a:tr h="357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per item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ost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per minute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RUB*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20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14282" y="5572140"/>
            <a:ext cx="2871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* Price in RUB (except VAT)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188640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1118" y="1052736"/>
            <a:ext cx="2559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Product categories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556790"/>
          <a:ext cx="8496944" cy="3573884"/>
        </p:xfrm>
        <a:graphic>
          <a:graphicData uri="http://schemas.openxmlformats.org/drawingml/2006/table">
            <a:tbl>
              <a:tblPr/>
              <a:tblGrid>
                <a:gridCol w="2736304"/>
                <a:gridCol w="1872208"/>
                <a:gridCol w="1944216"/>
                <a:gridCol w="1944216"/>
              </a:tblGrid>
              <a:tr h="351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 of products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Women's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garment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Men's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garment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Children's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garment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Underwear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Loungewear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Homewear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Sportswear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Accessories **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Bodoni MT Black"/>
                        </a:rPr>
                        <a:t>+</a:t>
                      </a:r>
                    </a:p>
                  </a:txBody>
                  <a:tcPr marL="5795" marR="5795" marT="5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Including swimwear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4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**Sleep masks, garters, beach bags, gloves, covers for mobile phones, etc. 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плашки_1 .w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476672"/>
            <a:ext cx="7488832" cy="4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 descr="плашки_1 .w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1640" y="404664"/>
            <a:ext cx="7488832" cy="48958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233218" y="836712"/>
            <a:ext cx="2498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Range of products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Content Placeholder 3" descr="C:\Users\yserebryakova\Desktop\Дикая Орхидея\Rus_gold_bevel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2046064" cy="9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 descr="Defile-shop [преобразованный]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9751"/>
          <a:stretch>
            <a:fillRect/>
          </a:stretch>
        </p:blipFill>
        <p:spPr bwMode="auto">
          <a:xfrm>
            <a:off x="6516216" y="3573016"/>
            <a:ext cx="2303748" cy="67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yserebryakova\Desktop\Бюстье\bustier_shop-color_brusnik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2407"/>
            <a:ext cx="2293326" cy="5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764704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Range of products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844825"/>
            <a:ext cx="8085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5" name="Рисунок 14" descr="плашки_1 .w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332656"/>
            <a:ext cx="7488832" cy="489585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1196752"/>
            <a:ext cx="79343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148211" y="4128120"/>
          <a:ext cx="1828800" cy="762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TextBox 2"/>
          <p:cNvSpPr txBox="1"/>
          <p:nvPr/>
        </p:nvSpPr>
        <p:spPr>
          <a:xfrm>
            <a:off x="5926707" y="1484784"/>
            <a:ext cx="740051" cy="3429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photo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7441596" y="1503834"/>
            <a:ext cx="762000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photo</a:t>
            </a:r>
            <a:endParaRPr lang="ru-RU" sz="1400" b="1"/>
          </a:p>
        </p:txBody>
      </p:sp>
      <p:sp>
        <p:nvSpPr>
          <p:cNvPr id="20" name="TextBox 8"/>
          <p:cNvSpPr txBox="1"/>
          <p:nvPr/>
        </p:nvSpPr>
        <p:spPr>
          <a:xfrm>
            <a:off x="4624681" y="1351433"/>
            <a:ext cx="863876" cy="60227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b="1" dirty="0"/>
          </a:p>
          <a:p>
            <a:r>
              <a:rPr lang="en-US" sz="1400" b="1" dirty="0"/>
              <a:t>Product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9992" y="1988840"/>
            <a:ext cx="1007351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Moon-</a:t>
            </a:r>
            <a:endParaRPr lang="en-US" sz="1200" dirty="0"/>
          </a:p>
          <a:p>
            <a:pPr algn="ctr"/>
            <a:r>
              <a:rPr lang="en-US" sz="1200" dirty="0" smtClean="0"/>
              <a:t>Half bra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486548" y="2780928"/>
            <a:ext cx="936104" cy="5026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/>
              <a:t>Slip</a:t>
            </a:r>
            <a:endParaRPr lang="ru-RU" sz="1200" dirty="0"/>
          </a:p>
        </p:txBody>
      </p:sp>
      <p:sp>
        <p:nvSpPr>
          <p:cNvPr id="23" name="TextBox 23"/>
          <p:cNvSpPr txBox="1"/>
          <p:nvPr/>
        </p:nvSpPr>
        <p:spPr>
          <a:xfrm>
            <a:off x="4530509" y="3459353"/>
            <a:ext cx="828674" cy="5026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/>
              <a:t>String</a:t>
            </a:r>
            <a:endParaRPr lang="ru-RU" sz="1200" dirty="0"/>
          </a:p>
        </p:txBody>
      </p:sp>
      <p:sp>
        <p:nvSpPr>
          <p:cNvPr id="24" name="TextBox 24"/>
          <p:cNvSpPr txBox="1"/>
          <p:nvPr/>
        </p:nvSpPr>
        <p:spPr>
          <a:xfrm>
            <a:off x="4486547" y="4222459"/>
            <a:ext cx="864096" cy="5026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/>
              <a:t>Shorts</a:t>
            </a:r>
            <a:endParaRPr lang="ru-RU" sz="1200" dirty="0"/>
          </a:p>
        </p:txBody>
      </p:sp>
      <p:sp>
        <p:nvSpPr>
          <p:cNvPr id="25" name="TextBox 25"/>
          <p:cNvSpPr txBox="1"/>
          <p:nvPr/>
        </p:nvSpPr>
        <p:spPr>
          <a:xfrm>
            <a:off x="4515854" y="4807508"/>
            <a:ext cx="901211" cy="5026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/>
              <a:t>Hipster</a:t>
            </a:r>
            <a:endParaRPr lang="ru-RU" sz="1200" dirty="0"/>
          </a:p>
        </p:txBody>
      </p:sp>
      <p:sp>
        <p:nvSpPr>
          <p:cNvPr id="26" name="TextBox 26"/>
          <p:cNvSpPr txBox="1"/>
          <p:nvPr/>
        </p:nvSpPr>
        <p:spPr>
          <a:xfrm>
            <a:off x="4508527" y="5562182"/>
            <a:ext cx="974481" cy="6008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/>
              <a:t>Garter belt</a:t>
            </a:r>
            <a:endParaRPr lang="ru-RU" sz="1200" dirty="0"/>
          </a:p>
        </p:txBody>
      </p:sp>
      <p:sp>
        <p:nvSpPr>
          <p:cNvPr id="27" name="TextBox 2"/>
          <p:cNvSpPr txBox="1"/>
          <p:nvPr/>
        </p:nvSpPr>
        <p:spPr>
          <a:xfrm>
            <a:off x="1972149" y="1474119"/>
            <a:ext cx="740051" cy="3429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photo</a:t>
            </a:r>
          </a:p>
        </p:txBody>
      </p:sp>
      <p:sp>
        <p:nvSpPr>
          <p:cNvPr id="28" name="TextBox 5"/>
          <p:cNvSpPr txBox="1"/>
          <p:nvPr/>
        </p:nvSpPr>
        <p:spPr>
          <a:xfrm>
            <a:off x="3487038" y="1493169"/>
            <a:ext cx="762000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photo</a:t>
            </a:r>
            <a:endParaRPr lang="ru-RU" sz="1400" b="1" dirty="0"/>
          </a:p>
        </p:txBody>
      </p:sp>
      <p:sp>
        <p:nvSpPr>
          <p:cNvPr id="29" name="TextBox 8"/>
          <p:cNvSpPr txBox="1"/>
          <p:nvPr/>
        </p:nvSpPr>
        <p:spPr>
          <a:xfrm>
            <a:off x="670123" y="1340768"/>
            <a:ext cx="863876" cy="60227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b="1" dirty="0"/>
          </a:p>
          <a:p>
            <a:r>
              <a:rPr lang="en-US" sz="1400" b="1" dirty="0"/>
              <a:t>Product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670123" y="2060848"/>
            <a:ext cx="936104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Push-up bra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70123" y="3501008"/>
            <a:ext cx="864096" cy="502940"/>
          </a:xfrm>
          <a:prstGeom prst="rect">
            <a:avLst/>
          </a:prstGeom>
          <a:solidFill>
            <a:schemeClr val="l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/>
              <a:t>Balconet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70123" y="2769163"/>
            <a:ext cx="933449" cy="5878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Bustier</a:t>
            </a:r>
            <a:endParaRPr lang="ru-RU" sz="1200" dirty="0"/>
          </a:p>
        </p:txBody>
      </p:sp>
      <p:sp>
        <p:nvSpPr>
          <p:cNvPr id="33" name="TextBox 27"/>
          <p:cNvSpPr txBox="1"/>
          <p:nvPr/>
        </p:nvSpPr>
        <p:spPr>
          <a:xfrm>
            <a:off x="670123" y="4149080"/>
            <a:ext cx="864096" cy="576064"/>
          </a:xfrm>
          <a:prstGeom prst="rect">
            <a:avLst/>
          </a:prstGeom>
          <a:solidFill>
            <a:schemeClr val="l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Classic bra</a:t>
            </a:r>
            <a:endParaRPr lang="ru-RU" sz="1200" dirty="0"/>
          </a:p>
        </p:txBody>
      </p:sp>
      <p:sp>
        <p:nvSpPr>
          <p:cNvPr id="34" name="TextBox 28"/>
          <p:cNvSpPr txBox="1"/>
          <p:nvPr/>
        </p:nvSpPr>
        <p:spPr>
          <a:xfrm>
            <a:off x="683568" y="5589240"/>
            <a:ext cx="836000" cy="5788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Triangle bra </a:t>
            </a:r>
          </a:p>
          <a:p>
            <a:pPr algn="ctr"/>
            <a:endParaRPr lang="ru-RU" sz="1200" dirty="0"/>
          </a:p>
        </p:txBody>
      </p:sp>
      <p:sp>
        <p:nvSpPr>
          <p:cNvPr id="35" name="TextBox 29"/>
          <p:cNvSpPr txBox="1"/>
          <p:nvPr/>
        </p:nvSpPr>
        <p:spPr>
          <a:xfrm>
            <a:off x="621766" y="4798920"/>
            <a:ext cx="828674" cy="5026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/>
              <a:t>Garter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185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107504" y="188640"/>
            <a:ext cx="9144000" cy="65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951111"/>
            <a:ext cx="5688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Range of products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5"/>
            <a:ext cx="8085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0" name="Рисунок 9" descr="плашки_1 .w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563151"/>
            <a:ext cx="7488832" cy="4895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25" y="1392510"/>
            <a:ext cx="76771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3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serebryakova\Desktop\Бюстье\bustier_shop-color_brusni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2407"/>
            <a:ext cx="2293326" cy="5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908720"/>
            <a:ext cx="583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Range of products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Рисунок 6" descr="плашки_1 .wm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9632" y="476672"/>
            <a:ext cx="7488832" cy="4895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1312118"/>
            <a:ext cx="77247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3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llakhverdyan\AppData\Local\Microsoft\Windows\Temporary Internet Files\Content.Outlook\O1YEG3DT\WO_Для презентации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116632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0872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Additional capability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115616" y="1484784"/>
          <a:ext cx="6480720" cy="4392488"/>
        </p:xfrm>
        <a:graphic>
          <a:graphicData uri="http://schemas.openxmlformats.org/drawingml/2006/table">
            <a:tbl>
              <a:tblPr/>
              <a:tblGrid>
                <a:gridCol w="2145414"/>
                <a:gridCol w="4335306"/>
              </a:tblGrid>
              <a:tr h="382748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equipment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Example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Press for thermo appliqué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Ultrasonic machine for strass decorating (for any materials)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" name="Picture 12" descr="788BE36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04864"/>
            <a:ext cx="177698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3" descr="118FC6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04864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077072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лашки_1 .wmf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9632" y="476672"/>
            <a:ext cx="7488832" cy="4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9oboblr0SyI4k_bX_cD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10427</TotalTime>
  <Words>611</Words>
  <Application>Microsoft Office PowerPoint</Application>
  <PresentationFormat>On-screen Show (4:3)</PresentationFormat>
  <Paragraphs>176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Магазины модного и доступного женского белья, купальников  и домашней одежды.</dc:title>
  <dc:creator>Коломлин</dc:creator>
  <cp:lastModifiedBy>Львова Татьяна Александровна</cp:lastModifiedBy>
  <cp:revision>651</cp:revision>
  <cp:lastPrinted>2014-01-22T10:51:10Z</cp:lastPrinted>
  <dcterms:created xsi:type="dcterms:W3CDTF">2013-08-29T19:29:06Z</dcterms:created>
  <dcterms:modified xsi:type="dcterms:W3CDTF">2015-04-03T09:53:48Z</dcterms:modified>
</cp:coreProperties>
</file>